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presProps.xml" ContentType="application/vnd.openxmlformats-officedocument.presentationml.presProps+xml"/>
  <Default Extension="jpeg" ContentType="image/jpeg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Default Extension="png" ContentType="image/png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15.xml" ContentType="application/vnd.openxmlformats-officedocument.presentationml.slide+xml"/>
  <Override PartName="/ppt/viewProps.xml" ContentType="application/vnd.openxmlformats-officedocument.presentationml.viewProps+xml"/>
  <Default Extension="bin" ContentType="application/vnd.openxmlformats-officedocument.presentationml.printerSettings"/>
  <Override PartName="/ppt/slideLayouts/slideLayout13.xml" ContentType="application/vnd.openxmlformats-officedocument.presentationml.slideLayout+xml"/>
  <Default Extension="tiff" ContentType="image/tiff"/>
  <Override PartName="/ppt/slides/slide9.xml" ContentType="application/vnd.openxmlformats-officedocument.presentationml.slide+xml"/>
  <Override PartName="/docProps/core.xml" ContentType="application/vnd.openxmlformats-package.core-properties+xml"/>
  <Default Extension="rels" ContentType="application/vnd.openxmlformats-package.relationships+xml"/>
  <Override PartName="/ppt/handoutMasters/handoutMaster1.xml" ContentType="application/vnd.openxmlformats-officedocument.presentationml.handoutMaster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6.xml" ContentType="application/vnd.openxmlformats-officedocument.presentationml.slide+xml"/>
  <Override PartName="/ppt/slides/slide16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9" r:id="rId1"/>
  </p:sldMasterIdLst>
  <p:notesMasterIdLst>
    <p:notesMasterId r:id="rId18"/>
  </p:notesMasterIdLst>
  <p:handoutMasterIdLst>
    <p:handoutMasterId r:id="rId19"/>
  </p:handoutMasterIdLst>
  <p:sldIdLst>
    <p:sldId id="316" r:id="rId2"/>
    <p:sldId id="602" r:id="rId3"/>
    <p:sldId id="610" r:id="rId4"/>
    <p:sldId id="611" r:id="rId5"/>
    <p:sldId id="603" r:id="rId6"/>
    <p:sldId id="612" r:id="rId7"/>
    <p:sldId id="613" r:id="rId8"/>
    <p:sldId id="614" r:id="rId9"/>
    <p:sldId id="615" r:id="rId10"/>
    <p:sldId id="608" r:id="rId11"/>
    <p:sldId id="616" r:id="rId12"/>
    <p:sldId id="617" r:id="rId13"/>
    <p:sldId id="618" r:id="rId14"/>
    <p:sldId id="619" r:id="rId15"/>
    <p:sldId id="620" r:id="rId16"/>
    <p:sldId id="621" r:id="rId17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11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11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11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11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11" charset="0"/>
        <a:ea typeface="+mn-ea"/>
        <a:cs typeface="+mn-cs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11" charset="0"/>
        <a:ea typeface="+mn-ea"/>
        <a:cs typeface="+mn-cs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11" charset="0"/>
        <a:ea typeface="+mn-ea"/>
        <a:cs typeface="+mn-cs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11" charset="0"/>
        <a:ea typeface="+mn-ea"/>
        <a:cs typeface="+mn-cs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11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FF0000"/>
    <a:srgbClr val="00FF00"/>
    <a:srgbClr val="CC3300"/>
    <a:srgbClr val="A5A5A5"/>
    <a:srgbClr val="969696"/>
    <a:srgbClr val="B2B2B2"/>
    <a:srgbClr val="FF3399"/>
    <a:srgbClr val="00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howGuides="1">
      <p:cViewPr>
        <p:scale>
          <a:sx n="100" d="100"/>
          <a:sy n="100" d="100"/>
        </p:scale>
        <p:origin x="-1024" y="-3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7716063" cy="77716063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slide" Target="slides/slide13.xml"/><Relationship Id="rId20" Type="http://schemas.openxmlformats.org/officeDocument/2006/relationships/printerSettings" Target="printerSettings/printerSettings1.bin"/><Relationship Id="rId4" Type="http://schemas.openxmlformats.org/officeDocument/2006/relationships/slide" Target="slides/slide3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7" Type="http://schemas.openxmlformats.org/officeDocument/2006/relationships/slide" Target="slides/slide6.xml"/><Relationship Id="rId11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24" Type="http://schemas.openxmlformats.org/officeDocument/2006/relationships/tableStyles" Target="tableStyles.xml"/><Relationship Id="rId6" Type="http://schemas.openxmlformats.org/officeDocument/2006/relationships/slide" Target="slides/slide5.xml"/><Relationship Id="rId16" Type="http://schemas.openxmlformats.org/officeDocument/2006/relationships/slide" Target="slides/slide15.xml"/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0" Type="http://schemas.openxmlformats.org/officeDocument/2006/relationships/slide" Target="slides/slide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19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9" Type="http://schemas.openxmlformats.org/officeDocument/2006/relationships/slide" Target="slides/slide8.xml"/><Relationship Id="rId3" Type="http://schemas.openxmlformats.org/officeDocument/2006/relationships/slide" Target="slides/slide2.xml"/><Relationship Id="rId1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l" defTabSz="966788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39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l" defTabSz="966788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latin typeface="Arial" pitchFamily="-106" charset="0"/>
              </a:defRPr>
            </a:lvl1pPr>
          </a:lstStyle>
          <a:p>
            <a:pPr>
              <a:defRPr/>
            </a:pPr>
            <a:fld id="{94C6C518-F727-C54F-830C-0A0815FF4206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l" defTabSz="966788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Click to edit Master text styles</a:t>
            </a:r>
          </a:p>
          <a:p>
            <a:pPr lvl="1"/>
            <a:r>
              <a:rPr lang="de-DE" noProof="0" smtClean="0"/>
              <a:t>Second level</a:t>
            </a:r>
          </a:p>
          <a:p>
            <a:pPr lvl="2"/>
            <a:r>
              <a:rPr lang="de-DE" noProof="0" smtClean="0"/>
              <a:t>Third level</a:t>
            </a:r>
          </a:p>
          <a:p>
            <a:pPr lvl="3"/>
            <a:r>
              <a:rPr lang="de-DE" noProof="0" smtClean="0"/>
              <a:t>Fourth level</a:t>
            </a:r>
          </a:p>
          <a:p>
            <a:pPr lvl="4"/>
            <a:r>
              <a:rPr lang="de-DE" noProof="0" smtClean="0"/>
              <a:t>Fifth level</a:t>
            </a:r>
          </a:p>
        </p:txBody>
      </p:sp>
      <p:sp>
        <p:nvSpPr>
          <p:cNvPr id="849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l" defTabSz="966788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49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latin typeface="Arial" pitchFamily="-106" charset="0"/>
              </a:defRPr>
            </a:lvl1pPr>
          </a:lstStyle>
          <a:p>
            <a:pPr>
              <a:defRPr/>
            </a:pPr>
            <a:fld id="{D5A6A36F-CA98-6D40-A42A-948158B89837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06" charset="-128"/>
        <a:cs typeface="ＭＳ Ｐゴシック" pitchFamily="-106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06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06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06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06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476375" y="533400"/>
            <a:ext cx="987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endParaRPr lang="de-DE" sz="2800">
              <a:latin typeface="Times New Roman" pitchFamily="18" charset="0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4360863" y="152400"/>
            <a:ext cx="169862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tIns="10800">
            <a:spAutoFit/>
          </a:bodyPr>
          <a:lstStyle/>
          <a:p>
            <a:pPr algn="ctr" eaLnBrk="0" hangingPunct="0">
              <a:defRPr/>
            </a:pPr>
            <a:endParaRPr lang="de-DE" sz="2400">
              <a:latin typeface="Times New Roman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 smtClean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4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6" Type="http://schemas.openxmlformats.org/officeDocument/2006/relationships/image" Target="../media/image2.png"/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18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1" name="Rectangle 21"/>
          <p:cNvSpPr>
            <a:spLocks noChangeArrowheads="1"/>
          </p:cNvSpPr>
          <p:nvPr userDrawn="1"/>
        </p:nvSpPr>
        <p:spPr bwMode="auto">
          <a:xfrm>
            <a:off x="247650" y="6643687"/>
            <a:ext cx="8640000" cy="185738"/>
          </a:xfrm>
          <a:prstGeom prst="rect">
            <a:avLst/>
          </a:prstGeom>
          <a:solidFill>
            <a:schemeClr val="bg1">
              <a:lumMod val="75000"/>
              <a:alpha val="50000"/>
            </a:schemeClr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none">
            <a:prstTxWarp prst="textNoShape">
              <a:avLst/>
            </a:prstTxWarp>
          </a:bodyPr>
          <a:lstStyle/>
          <a:p>
            <a:pPr algn="ctr" eaLnBrk="0" hangingPunct="0">
              <a:spcBef>
                <a:spcPct val="20000"/>
              </a:spcBef>
              <a:defRPr/>
            </a:pPr>
            <a:r>
              <a:rPr kumimoji="1" lang="en-US" sz="600" b="1" dirty="0">
                <a:solidFill>
                  <a:srgbClr val="1C1C1C"/>
                </a:solidFill>
                <a:latin typeface="Calibri" pitchFamily="-112" charset="0"/>
              </a:rPr>
              <a:t>SCEC Annual Meeting 2010, SIV workshop  Sept 11+12,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fld id="{27D955C3-F69F-BA4E-AED6-43224FD05382}" type="slidenum">
              <a:rPr kumimoji="1" lang="en-US" sz="600" b="1">
                <a:solidFill>
                  <a:srgbClr val="1C1C1C"/>
                </a:solidFill>
                <a:latin typeface="Calibri" pitchFamily="-112" charset="0"/>
              </a:rPr>
              <a:pPr algn="ctr" eaLnBrk="0" hangingPunct="0">
                <a:spcBef>
                  <a:spcPct val="20000"/>
                </a:spcBef>
                <a:defRPr/>
              </a:pPr>
              <a:t>‹#›</a:t>
            </a:fld>
            <a:endParaRPr kumimoji="1" lang="en-US" sz="600" b="1" dirty="0">
              <a:solidFill>
                <a:srgbClr val="1C1C1C"/>
              </a:solidFill>
              <a:latin typeface="Calibri" pitchFamily="-112" charset="0"/>
            </a:endParaRPr>
          </a:p>
          <a:p>
            <a:pPr algn="ctr" eaLnBrk="0" hangingPunct="0">
              <a:spcBef>
                <a:spcPct val="20000"/>
              </a:spcBef>
              <a:defRPr/>
            </a:pPr>
            <a:r>
              <a:rPr kumimoji="1" lang="en-US" sz="600" b="1" dirty="0">
                <a:solidFill>
                  <a:srgbClr val="1C1C1C"/>
                </a:solidFill>
                <a:latin typeface="Helvetica" pitchFamily="-112" charset="0"/>
              </a:rPr>
              <a:t>		                          		                                                        </a:t>
            </a:r>
          </a:p>
          <a:p>
            <a:pPr algn="ctr" eaLnBrk="0" hangingPunct="0">
              <a:defRPr/>
            </a:pPr>
            <a:endParaRPr lang="de-DE" sz="2400" dirty="0">
              <a:latin typeface="Times New Roman" pitchFamily="-112" charset="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4360863" y="152400"/>
            <a:ext cx="169862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tIns="10800">
            <a:spAutoFit/>
          </a:bodyPr>
          <a:lstStyle/>
          <a:p>
            <a:pPr algn="ctr" eaLnBrk="0" hangingPunct="0">
              <a:defRPr/>
            </a:pPr>
            <a:endParaRPr lang="de-DE" sz="2400">
              <a:latin typeface="Times New Roman" pitchFamily="18" charset="0"/>
            </a:endParaRPr>
          </a:p>
        </p:txBody>
      </p:sp>
      <p:pic>
        <p:nvPicPr>
          <p:cNvPr id="1030" name="Picture 9" descr="D:\WORK\SCEC_Admin\SIV\banner.02.png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1784350" y="47625"/>
            <a:ext cx="559752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21"/>
          <p:cNvSpPr>
            <a:spLocks noChangeArrowheads="1"/>
          </p:cNvSpPr>
          <p:nvPr userDrawn="1"/>
        </p:nvSpPr>
        <p:spPr bwMode="auto">
          <a:xfrm>
            <a:off x="247650" y="538163"/>
            <a:ext cx="8640763" cy="36512"/>
          </a:xfrm>
          <a:prstGeom prst="rect">
            <a:avLst/>
          </a:prstGeom>
          <a:solidFill>
            <a:srgbClr val="7F7F7F">
              <a:alpha val="50195"/>
            </a:srgbClr>
          </a:solidFill>
          <a:ln w="9525">
            <a:noFill/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9"/>
              </a:srgbClr>
            </a:outerShdw>
          </a:effectLst>
        </p:spPr>
        <p:txBody>
          <a:bodyPr wrap="none">
            <a:prstTxWarp prst="textNoShape">
              <a:avLst/>
            </a:prstTxWarp>
          </a:bodyPr>
          <a:lstStyle/>
          <a:p>
            <a:pPr algn="ctr" eaLnBrk="0" hangingPunct="0">
              <a:spcBef>
                <a:spcPct val="20000"/>
              </a:spcBef>
              <a:defRPr/>
            </a:pPr>
            <a:r>
              <a:rPr kumimoji="1" lang="en-US" sz="600" b="1">
                <a:solidFill>
                  <a:srgbClr val="1C1C1C"/>
                </a:solidFill>
                <a:latin typeface="Helvetica" pitchFamily="-106" charset="0"/>
              </a:rPr>
              <a:t>		                          		                                                        </a:t>
            </a:r>
          </a:p>
          <a:p>
            <a:pPr algn="ctr" eaLnBrk="0" hangingPunct="0">
              <a:defRPr/>
            </a:pPr>
            <a:endParaRPr lang="de-DE" sz="2400">
              <a:latin typeface="Times New Roman" pitchFamily="-106" charset="0"/>
            </a:endParaRPr>
          </a:p>
        </p:txBody>
      </p:sp>
      <p:pic>
        <p:nvPicPr>
          <p:cNvPr id="9" name="Picture 18" descr="KaustLogo_0531"/>
          <p:cNvPicPr>
            <a:picLocks noChangeAspect="1" noChangeArrowheads="1"/>
          </p:cNvPicPr>
          <p:nvPr userDrawn="1"/>
        </p:nvPicPr>
        <p:blipFill>
          <a:blip r:embed="rId16"/>
          <a:srcRect l="3358" t="7672" r="11415" b="15216"/>
          <a:stretch>
            <a:fillRect/>
          </a:stretch>
        </p:blipFill>
        <p:spPr bwMode="black">
          <a:xfrm>
            <a:off x="220663" y="144463"/>
            <a:ext cx="993775" cy="29686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</p:pic>
      <p:pic>
        <p:nvPicPr>
          <p:cNvPr id="1033" name="Picture 14" descr="USClogo_small.jpg"/>
          <p:cNvPicPr>
            <a:picLocks noChangeAspect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753350" y="107950"/>
            <a:ext cx="477838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" descr="D:\WORK\SmallImages\Logos\scec.gif"/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8343900" y="87313"/>
            <a:ext cx="571500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  <p:sldLayoutId id="2147483870" r:id="rId12"/>
    <p:sldLayoutId id="214748387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pitchFamily="-106" charset="-128"/>
          <a:cs typeface="ＭＳ Ｐゴシック" pitchFamily="-106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ＭＳ Ｐゴシック" pitchFamily="-106" charset="-128"/>
          <a:cs typeface="ＭＳ Ｐゴシック" pitchFamily="-106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ＭＳ Ｐゴシック" pitchFamily="-106" charset="-128"/>
          <a:cs typeface="ＭＳ Ｐゴシック" pitchFamily="-106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ＭＳ Ｐゴシック" pitchFamily="-106" charset="-128"/>
          <a:cs typeface="ＭＳ Ｐゴシック" pitchFamily="-106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ＭＳ Ｐゴシック" pitchFamily="-106" charset="-128"/>
          <a:cs typeface="ＭＳ Ｐゴシック" pitchFamily="-106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pitchFamily="-106" charset="-128"/>
          <a:cs typeface="ＭＳ Ｐゴシック" pitchFamily="-106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106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106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06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6" charset="-128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3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image" Target="../media/image13.jpe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5.jpeg"/><Relationship Id="rId3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image" Target="../media/image18.jpe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7.jpeg"/><Relationship Id="rId3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3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image" Target="../media/image22.jpe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9.jpeg"/><Relationship Id="rId3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image" Target="../media/image24.jpe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9.jpeg"/><Relationship Id="rId3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image" Target="../media/image26.jpe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9.jpeg"/><Relationship Id="rId3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56" name="Rectangle 20"/>
          <p:cNvSpPr>
            <a:spLocks noChangeArrowheads="1"/>
          </p:cNvSpPr>
          <p:nvPr/>
        </p:nvSpPr>
        <p:spPr bwMode="auto">
          <a:xfrm>
            <a:off x="460375" y="2179638"/>
            <a:ext cx="8248650" cy="124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algn="ctr" eaLnBrk="0" hangingPunct="0">
              <a:defRPr/>
            </a:pPr>
            <a:r>
              <a:rPr lang="en-US" sz="4200" b="1">
                <a:latin typeface="Calibri" pitchFamily="-112" charset="0"/>
              </a:rPr>
              <a:t>Source Inversion Validation (SIV):</a:t>
            </a:r>
          </a:p>
          <a:p>
            <a:pPr algn="ctr" eaLnBrk="0" hangingPunct="0">
              <a:defRPr/>
            </a:pPr>
            <a:r>
              <a:rPr lang="en-US" sz="4200" b="1">
                <a:latin typeface="Calibri" pitchFamily="-112" charset="0"/>
              </a:rPr>
              <a:t>Quantifying Uncertainties in </a:t>
            </a:r>
          </a:p>
          <a:p>
            <a:pPr algn="ctr" eaLnBrk="0" hangingPunct="0">
              <a:defRPr/>
            </a:pPr>
            <a:r>
              <a:rPr lang="en-US" sz="4200" b="1">
                <a:latin typeface="Calibri" pitchFamily="-112" charset="0"/>
              </a:rPr>
              <a:t>Earthquake Source Inversions</a:t>
            </a:r>
          </a:p>
          <a:p>
            <a:pPr algn="ctr" eaLnBrk="0" hangingPunct="0">
              <a:defRPr/>
            </a:pPr>
            <a:r>
              <a:rPr lang="en-US" sz="3600" b="1">
                <a:latin typeface="Calibri" pitchFamily="-112" charset="0"/>
              </a:rPr>
              <a:t> </a:t>
            </a:r>
            <a:endParaRPr lang="en-US" sz="3200" b="1">
              <a:solidFill>
                <a:schemeClr val="tx2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</a:endParaRPr>
          </a:p>
        </p:txBody>
      </p:sp>
      <p:sp>
        <p:nvSpPr>
          <p:cNvPr id="17411" name="Rectangle 36"/>
          <p:cNvSpPr>
            <a:spLocks noChangeArrowheads="1"/>
          </p:cNvSpPr>
          <p:nvPr/>
        </p:nvSpPr>
        <p:spPr bwMode="auto">
          <a:xfrm>
            <a:off x="565150" y="5341938"/>
            <a:ext cx="8105775" cy="115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>
              <a:spcBef>
                <a:spcPct val="20000"/>
              </a:spcBef>
            </a:pPr>
            <a:r>
              <a:rPr lang="en-US" sz="2000" b="1">
                <a:latin typeface="Calibri" pitchFamily="-111" charset="0"/>
              </a:rPr>
              <a:t>Martin Mai</a:t>
            </a:r>
          </a:p>
          <a:p>
            <a:pPr algn="ctr" eaLnBrk="0" hangingPunct="0">
              <a:spcBef>
                <a:spcPct val="20000"/>
              </a:spcBef>
            </a:pPr>
            <a:r>
              <a:rPr lang="en-US" sz="2000" b="1">
                <a:latin typeface="Calibri" pitchFamily="-111" charset="0"/>
              </a:rPr>
              <a:t>Morgan Page</a:t>
            </a:r>
          </a:p>
          <a:p>
            <a:pPr algn="ctr" eaLnBrk="0" hangingPunct="0">
              <a:spcBef>
                <a:spcPct val="20000"/>
              </a:spcBef>
            </a:pPr>
            <a:r>
              <a:rPr lang="en-US" sz="2000" b="1">
                <a:latin typeface="Calibri" pitchFamily="-111" charset="0"/>
              </a:rPr>
              <a:t>Danijel Schorlemmer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1" name="Rectangle 3"/>
          <p:cNvSpPr>
            <a:spLocks noChangeArrowheads="1"/>
          </p:cNvSpPr>
          <p:nvPr/>
        </p:nvSpPr>
        <p:spPr bwMode="auto">
          <a:xfrm>
            <a:off x="300037" y="1076325"/>
            <a:ext cx="8543925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228600" indent="-228600">
              <a:spcAft>
                <a:spcPts val="1200"/>
              </a:spcAft>
              <a:buClr>
                <a:schemeClr val="accent2"/>
              </a:buClr>
              <a:buSzPct val="120000"/>
              <a:buFont typeface="Wingdings" pitchFamily="-112" charset="2"/>
              <a:buChar char="§"/>
              <a:defRPr/>
            </a:pPr>
            <a:r>
              <a:rPr lang="en-US" sz="3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http://</a:t>
            </a:r>
            <a:r>
              <a:rPr lang="en-US" sz="3000" b="1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siv.usc.</a:t>
            </a:r>
            <a:r>
              <a:rPr lang="en-US" sz="3000" b="1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edu</a:t>
            </a:r>
            <a:r>
              <a:rPr lang="en-US" sz="3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/Introduction</a:t>
            </a:r>
            <a:endParaRPr lang="en-US" sz="3000" b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-112" charset="0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46100"/>
            <a:ext cx="8229600" cy="495300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06" charset="0"/>
                <a:ea typeface="+mj-ea"/>
                <a:cs typeface="+mj-cs"/>
              </a:rPr>
              <a:t>The new, re-created website</a:t>
            </a:r>
            <a:endParaRPr lang="en-US" sz="2400" dirty="0">
              <a:latin typeface="Calibri" pitchFamily="-106" charset="0"/>
              <a:ea typeface="+mj-ea"/>
              <a:cs typeface="+mj-cs"/>
            </a:endParaRPr>
          </a:p>
        </p:txBody>
      </p:sp>
      <p:pic>
        <p:nvPicPr>
          <p:cNvPr id="5" name="Picture 4" descr="SIVsite1.tif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8763" y="1689100"/>
            <a:ext cx="6066473" cy="4902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1" name="Rectangle 3"/>
          <p:cNvSpPr>
            <a:spLocks noChangeArrowheads="1"/>
          </p:cNvSpPr>
          <p:nvPr/>
        </p:nvSpPr>
        <p:spPr bwMode="auto">
          <a:xfrm>
            <a:off x="300037" y="1076325"/>
            <a:ext cx="8543925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228600" indent="-228600">
              <a:spcAft>
                <a:spcPts val="1200"/>
              </a:spcAft>
              <a:buClr>
                <a:schemeClr val="accent2"/>
              </a:buClr>
              <a:buSzPct val="120000"/>
              <a:buFont typeface="Wingdings" pitchFamily="-112" charset="2"/>
              <a:buChar char="§"/>
              <a:defRPr/>
            </a:pPr>
            <a:r>
              <a:rPr lang="en-US" sz="3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http://</a:t>
            </a:r>
            <a:r>
              <a:rPr lang="en-US" sz="3000" b="1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siv.usc.edu</a:t>
            </a:r>
            <a:r>
              <a:rPr lang="en-US" sz="3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/Exercises</a:t>
            </a:r>
            <a:endParaRPr lang="en-US" sz="3000" b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-112" charset="0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46100"/>
            <a:ext cx="8229600" cy="495300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06" charset="0"/>
                <a:ea typeface="+mj-ea"/>
                <a:cs typeface="+mj-cs"/>
              </a:rPr>
              <a:t>The new, re-created website</a:t>
            </a:r>
            <a:endParaRPr lang="en-US" sz="2400" dirty="0">
              <a:latin typeface="Calibri" pitchFamily="-106" charset="0"/>
              <a:ea typeface="+mj-ea"/>
              <a:cs typeface="+mj-cs"/>
            </a:endParaRPr>
          </a:p>
        </p:txBody>
      </p:sp>
      <p:pic>
        <p:nvPicPr>
          <p:cNvPr id="7" name="Picture 6" descr="SIVsite2.tif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1628" y="1663700"/>
            <a:ext cx="5940744" cy="480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1" name="Rectangle 3"/>
          <p:cNvSpPr>
            <a:spLocks noChangeArrowheads="1"/>
          </p:cNvSpPr>
          <p:nvPr/>
        </p:nvSpPr>
        <p:spPr bwMode="auto">
          <a:xfrm>
            <a:off x="300037" y="1076325"/>
            <a:ext cx="8543925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228600" indent="-228600">
              <a:spcAft>
                <a:spcPts val="1200"/>
              </a:spcAft>
              <a:buClr>
                <a:schemeClr val="accent2"/>
              </a:buClr>
              <a:buSzPct val="120000"/>
              <a:buFont typeface="Wingdings" pitchFamily="-112" charset="2"/>
              <a:buChar char="§"/>
              <a:defRPr/>
            </a:pPr>
            <a:r>
              <a:rPr lang="en-US" sz="3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http://</a:t>
            </a:r>
            <a:r>
              <a:rPr lang="en-US" sz="3000" b="1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siv.usc.edu</a:t>
            </a:r>
            <a:r>
              <a:rPr lang="en-US" sz="3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/Downloads</a:t>
            </a:r>
            <a:endParaRPr lang="en-US" sz="3000" b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-112" charset="0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46100"/>
            <a:ext cx="8229600" cy="495300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06" charset="0"/>
                <a:ea typeface="+mj-ea"/>
                <a:cs typeface="+mj-cs"/>
              </a:rPr>
              <a:t>The new, re-created website</a:t>
            </a:r>
            <a:endParaRPr lang="en-US" sz="2400" dirty="0">
              <a:latin typeface="Calibri" pitchFamily="-106" charset="0"/>
              <a:ea typeface="+mj-ea"/>
              <a:cs typeface="+mj-cs"/>
            </a:endParaRPr>
          </a:p>
        </p:txBody>
      </p:sp>
      <p:pic>
        <p:nvPicPr>
          <p:cNvPr id="5" name="Picture 4" descr="SIVsite3.tif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4456" y="1674091"/>
            <a:ext cx="6415088" cy="5183909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 bwMode="auto">
          <a:xfrm>
            <a:off x="2260600" y="4673600"/>
            <a:ext cx="4127500" cy="1130300"/>
          </a:xfrm>
          <a:prstGeom prst="ellipse">
            <a:avLst/>
          </a:prstGeom>
          <a:noFill/>
          <a:ln w="349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1" name="Rectangle 3"/>
          <p:cNvSpPr>
            <a:spLocks noChangeArrowheads="1"/>
          </p:cNvSpPr>
          <p:nvPr/>
        </p:nvSpPr>
        <p:spPr bwMode="auto">
          <a:xfrm>
            <a:off x="193675" y="1228725"/>
            <a:ext cx="8797925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228600" indent="-228600">
              <a:spcAft>
                <a:spcPts val="1200"/>
              </a:spcAft>
              <a:buClr>
                <a:schemeClr val="accent2"/>
              </a:buClr>
              <a:buSzPct val="120000"/>
              <a:buFont typeface="Wingdings" pitchFamily="-112" charset="2"/>
              <a:buChar char="§"/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based on crack-like spontaneous dynamic rupture model, embedded in a layered isotropic velocity-density model (same as before)</a:t>
            </a:r>
          </a:p>
          <a:p>
            <a:pPr marL="228600" indent="-228600">
              <a:spcAft>
                <a:spcPts val="1200"/>
              </a:spcAft>
              <a:buClr>
                <a:schemeClr val="accent2"/>
              </a:buClr>
              <a:buSzPct val="120000"/>
              <a:buFont typeface="Wingdings" pitchFamily="-112" charset="2"/>
              <a:buChar char="§"/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vertical strike-slip fault, M ~6.6, no surface rupture</a:t>
            </a:r>
          </a:p>
          <a:p>
            <a:pPr marL="228600" indent="-228600">
              <a:spcAft>
                <a:spcPts val="1200"/>
              </a:spcAft>
              <a:buClr>
                <a:schemeClr val="accent2"/>
              </a:buClr>
              <a:buSzPct val="120000"/>
              <a:buFont typeface="Wingdings" pitchFamily="-112" charset="2"/>
              <a:buChar char="§"/>
              <a:defRPr/>
            </a:pPr>
            <a:r>
              <a:rPr lang="en-US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the model below is an example but not the ones used for the exercise ...</a:t>
            </a:r>
            <a:endParaRPr lang="en-US" sz="20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 pitchFamily="-112" charset="0"/>
            </a:endParaRPr>
          </a:p>
        </p:txBody>
      </p:sp>
      <p:sp>
        <p:nvSpPr>
          <p:cNvPr id="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46100"/>
            <a:ext cx="8229600" cy="495300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06" charset="0"/>
                <a:ea typeface="+mj-ea"/>
                <a:cs typeface="+mj-cs"/>
              </a:rPr>
              <a:t>An initial inverse exercise, 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06" charset="0"/>
                <a:ea typeface="+mj-ea"/>
                <a:cs typeface="+mj-cs"/>
              </a:rPr>
              <a:t>inv1</a:t>
            </a:r>
            <a:endParaRPr lang="en-US" sz="2400" dirty="0">
              <a:solidFill>
                <a:srgbClr val="FF0000"/>
              </a:solidFill>
              <a:latin typeface="Calibri" pitchFamily="-106" charset="0"/>
              <a:ea typeface="+mj-ea"/>
              <a:cs typeface="+mj-cs"/>
            </a:endParaRPr>
          </a:p>
        </p:txBody>
      </p:sp>
      <p:pic>
        <p:nvPicPr>
          <p:cNvPr id="13" name="Picture 12" descr="s1strike.jpeg"/>
          <p:cNvPicPr>
            <a:picLocks noChangeAspect="1"/>
          </p:cNvPicPr>
          <p:nvPr/>
        </p:nvPicPr>
        <p:blipFill>
          <a:blip r:embed="rId2"/>
          <a:srcRect l="20000" t="48538" r="9861"/>
          <a:stretch>
            <a:fillRect/>
          </a:stretch>
        </p:blipFill>
        <p:spPr>
          <a:xfrm>
            <a:off x="4389712" y="3048000"/>
            <a:ext cx="4754288" cy="2616200"/>
          </a:xfrm>
          <a:prstGeom prst="rect">
            <a:avLst/>
          </a:prstGeom>
        </p:spPr>
      </p:pic>
      <p:pic>
        <p:nvPicPr>
          <p:cNvPr id="14" name="Picture 13" descr="s1strike.jpeg"/>
          <p:cNvPicPr>
            <a:picLocks noChangeAspect="1"/>
          </p:cNvPicPr>
          <p:nvPr/>
        </p:nvPicPr>
        <p:blipFill>
          <a:blip r:embed="rId2"/>
          <a:srcRect l="20000" t="3148" r="9861" b="52329"/>
          <a:stretch>
            <a:fillRect/>
          </a:stretch>
        </p:blipFill>
        <p:spPr>
          <a:xfrm>
            <a:off x="0" y="3111500"/>
            <a:ext cx="4854997" cy="2311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1" name="Rectangle 3"/>
          <p:cNvSpPr>
            <a:spLocks noChangeArrowheads="1"/>
          </p:cNvSpPr>
          <p:nvPr/>
        </p:nvSpPr>
        <p:spPr bwMode="auto">
          <a:xfrm>
            <a:off x="180975" y="1063625"/>
            <a:ext cx="875347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marL="228600" indent="-228600">
              <a:spcAft>
                <a:spcPts val="1200"/>
              </a:spcAft>
              <a:buClr>
                <a:schemeClr val="accent2"/>
              </a:buClr>
              <a:buSzPct val="120000"/>
              <a:buFont typeface="Wingdings" pitchFamily="-112" charset="2"/>
              <a:buChar char="§"/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synthetics at 168 locations, but only a fraction to be used in the inversion; remaining receivers can be used to predict motions based on inferred rupture</a:t>
            </a:r>
            <a:endParaRPr lang="en-US" sz="2000" b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-112" charset="0"/>
            </a:endParaRPr>
          </a:p>
        </p:txBody>
      </p:sp>
      <p:sp>
        <p:nvSpPr>
          <p:cNvPr id="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46100"/>
            <a:ext cx="8229600" cy="495300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06" charset="0"/>
                <a:ea typeface="+mj-ea"/>
                <a:cs typeface="+mj-cs"/>
              </a:rPr>
              <a:t>An initial inverse exercise, 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06" charset="0"/>
                <a:ea typeface="+mj-ea"/>
                <a:cs typeface="+mj-cs"/>
              </a:rPr>
              <a:t>inv1</a:t>
            </a:r>
            <a:endParaRPr lang="en-US" sz="2400" dirty="0">
              <a:solidFill>
                <a:srgbClr val="FF0000"/>
              </a:solidFill>
              <a:latin typeface="Calibri" pitchFamily="-106" charset="0"/>
              <a:ea typeface="+mj-ea"/>
              <a:cs typeface="+mj-cs"/>
            </a:endParaRPr>
          </a:p>
        </p:txBody>
      </p:sp>
      <p:pic>
        <p:nvPicPr>
          <p:cNvPr id="6" name="Picture 4" descr="DSgeom"/>
          <p:cNvPicPr>
            <a:picLocks noChangeAspect="1" noChangeArrowheads="1"/>
          </p:cNvPicPr>
          <p:nvPr/>
        </p:nvPicPr>
        <p:blipFill>
          <a:blip r:embed="rId2"/>
          <a:srcRect t="6158"/>
          <a:stretch>
            <a:fillRect/>
          </a:stretch>
        </p:blipFill>
        <p:spPr bwMode="auto">
          <a:xfrm>
            <a:off x="1315313" y="1930400"/>
            <a:ext cx="6513373" cy="4592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1" name="Rectangle 3"/>
          <p:cNvSpPr>
            <a:spLocks noChangeArrowheads="1"/>
          </p:cNvSpPr>
          <p:nvPr/>
        </p:nvSpPr>
        <p:spPr bwMode="auto">
          <a:xfrm>
            <a:off x="180975" y="1063625"/>
            <a:ext cx="87534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marL="228600" indent="-228600">
              <a:spcAft>
                <a:spcPts val="1200"/>
              </a:spcAft>
              <a:buClr>
                <a:schemeClr val="accent2"/>
              </a:buClr>
              <a:buSzPct val="120000"/>
              <a:buFont typeface="Wingdings" pitchFamily="-112" charset="2"/>
              <a:buChar char="§"/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5 sites from a fault-perpendicular array</a:t>
            </a:r>
            <a:endParaRPr lang="en-US" sz="2000" b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-112" charset="0"/>
            </a:endParaRPr>
          </a:p>
        </p:txBody>
      </p:sp>
      <p:sp>
        <p:nvSpPr>
          <p:cNvPr id="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46100"/>
            <a:ext cx="8229600" cy="495300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06" charset="0"/>
                <a:ea typeface="+mj-ea"/>
                <a:cs typeface="+mj-cs"/>
              </a:rPr>
              <a:t>An initial inverse exercise, 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06" charset="0"/>
                <a:ea typeface="+mj-ea"/>
                <a:cs typeface="+mj-cs"/>
              </a:rPr>
              <a:t>inv1</a:t>
            </a:r>
            <a:endParaRPr lang="en-US" sz="2400" dirty="0">
              <a:solidFill>
                <a:srgbClr val="FF0000"/>
              </a:solidFill>
              <a:latin typeface="Calibri" pitchFamily="-106" charset="0"/>
              <a:ea typeface="+mj-ea"/>
              <a:cs typeface="+mj-cs"/>
            </a:endParaRPr>
          </a:p>
        </p:txBody>
      </p:sp>
      <p:pic>
        <p:nvPicPr>
          <p:cNvPr id="5" name="Picture 4" descr="s9strike_seis1.jpg"/>
          <p:cNvPicPr>
            <a:picLocks noChangeAspect="1"/>
          </p:cNvPicPr>
          <p:nvPr/>
        </p:nvPicPr>
        <p:blipFill>
          <a:blip r:embed="rId2"/>
          <a:srcRect l="6111" t="1296" r="7500"/>
          <a:stretch>
            <a:fillRect/>
          </a:stretch>
        </p:blipFill>
        <p:spPr>
          <a:xfrm>
            <a:off x="1570820" y="1473200"/>
            <a:ext cx="6002359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1" name="Rectangle 3"/>
          <p:cNvSpPr>
            <a:spLocks noChangeArrowheads="1"/>
          </p:cNvSpPr>
          <p:nvPr/>
        </p:nvSpPr>
        <p:spPr bwMode="auto">
          <a:xfrm>
            <a:off x="180975" y="1063625"/>
            <a:ext cx="87534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marL="228600" indent="-228600">
              <a:spcAft>
                <a:spcPts val="1200"/>
              </a:spcAft>
              <a:buClr>
                <a:schemeClr val="accent2"/>
              </a:buClr>
              <a:buSzPct val="120000"/>
              <a:buFont typeface="Wingdings" pitchFamily="-112" charset="2"/>
              <a:buChar char="§"/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5 sites from an array, extending at ~30 deg from one fault edge</a:t>
            </a:r>
            <a:endParaRPr lang="en-US" sz="2000" b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-112" charset="0"/>
            </a:endParaRPr>
          </a:p>
        </p:txBody>
      </p:sp>
      <p:sp>
        <p:nvSpPr>
          <p:cNvPr id="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46100"/>
            <a:ext cx="8229600" cy="495300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06" charset="0"/>
                <a:ea typeface="+mj-ea"/>
                <a:cs typeface="+mj-cs"/>
              </a:rPr>
              <a:t>An initial inverse exercise, 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06" charset="0"/>
                <a:ea typeface="+mj-ea"/>
                <a:cs typeface="+mj-cs"/>
              </a:rPr>
              <a:t>inv1</a:t>
            </a:r>
            <a:endParaRPr lang="en-US" sz="2400" dirty="0">
              <a:solidFill>
                <a:srgbClr val="FF0000"/>
              </a:solidFill>
              <a:latin typeface="Calibri" pitchFamily="-106" charset="0"/>
              <a:ea typeface="+mj-ea"/>
              <a:cs typeface="+mj-cs"/>
            </a:endParaRPr>
          </a:p>
        </p:txBody>
      </p:sp>
      <p:pic>
        <p:nvPicPr>
          <p:cNvPr id="6" name="Picture 5" descr="s9strike_seis2.jpg"/>
          <p:cNvPicPr>
            <a:picLocks noChangeAspect="1"/>
          </p:cNvPicPr>
          <p:nvPr/>
        </p:nvPicPr>
        <p:blipFill>
          <a:blip r:embed="rId2"/>
          <a:srcRect l="5278" t="3333" r="4722" b="3148"/>
          <a:stretch>
            <a:fillRect/>
          </a:stretch>
        </p:blipFill>
        <p:spPr>
          <a:xfrm>
            <a:off x="1219199" y="1638300"/>
            <a:ext cx="6339235" cy="49402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1" name="Rectangle 3"/>
          <p:cNvSpPr>
            <a:spLocks noChangeArrowheads="1"/>
          </p:cNvSpPr>
          <p:nvPr/>
        </p:nvSpPr>
        <p:spPr bwMode="auto">
          <a:xfrm>
            <a:off x="180975" y="1063625"/>
            <a:ext cx="87534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marL="228600" indent="-228600">
              <a:spcAft>
                <a:spcPts val="1200"/>
              </a:spcAft>
              <a:buClr>
                <a:schemeClr val="accent2"/>
              </a:buClr>
              <a:buSzPct val="120000"/>
              <a:buFont typeface="Wingdings" pitchFamily="-112" charset="2"/>
              <a:buChar char="§"/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12" charset="0"/>
              </a:rPr>
              <a:t>6 sites from a very near-fault array, parallel to the fault</a:t>
            </a:r>
            <a:endParaRPr lang="en-US" sz="2000" b="1" dirty="0">
              <a:effectLst>
                <a:outerShdw blurRad="38100" dist="38100" dir="2700000" algn="tl">
                  <a:srgbClr val="FFFFFF"/>
                </a:outerShdw>
              </a:effectLst>
              <a:latin typeface="Calibri" pitchFamily="-112" charset="0"/>
            </a:endParaRPr>
          </a:p>
        </p:txBody>
      </p:sp>
      <p:sp>
        <p:nvSpPr>
          <p:cNvPr id="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46100"/>
            <a:ext cx="8229600" cy="495300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06" charset="0"/>
                <a:ea typeface="+mj-ea"/>
                <a:cs typeface="+mj-cs"/>
              </a:rPr>
              <a:t>An initial inverse exercise, 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-106" charset="0"/>
                <a:ea typeface="+mj-ea"/>
                <a:cs typeface="+mj-cs"/>
              </a:rPr>
              <a:t>inv1</a:t>
            </a:r>
            <a:endParaRPr lang="en-US" sz="2400" dirty="0">
              <a:solidFill>
                <a:srgbClr val="FF0000"/>
              </a:solidFill>
              <a:latin typeface="Calibri" pitchFamily="-106" charset="0"/>
              <a:ea typeface="+mj-ea"/>
              <a:cs typeface="+mj-cs"/>
            </a:endParaRPr>
          </a:p>
        </p:txBody>
      </p:sp>
      <p:pic>
        <p:nvPicPr>
          <p:cNvPr id="5" name="Picture 4" descr="s9strike_seis3.jpg"/>
          <p:cNvPicPr>
            <a:picLocks noChangeAspect="1"/>
          </p:cNvPicPr>
          <p:nvPr/>
        </p:nvPicPr>
        <p:blipFill>
          <a:blip r:embed="rId2"/>
          <a:srcRect l="4722" t="3148" r="7222" b="3704"/>
          <a:stretch>
            <a:fillRect/>
          </a:stretch>
        </p:blipFill>
        <p:spPr>
          <a:xfrm>
            <a:off x="1457325" y="1560186"/>
            <a:ext cx="6229350" cy="49422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6" name="Rectangle 4"/>
          <p:cNvSpPr>
            <a:spLocks noChangeArrowheads="1"/>
          </p:cNvSpPr>
          <p:nvPr/>
        </p:nvSpPr>
        <p:spPr bwMode="auto">
          <a:xfrm>
            <a:off x="342900" y="692150"/>
            <a:ext cx="83439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06" charset="0"/>
              </a:rPr>
              <a:t>Initial results from extended-fault forward model</a:t>
            </a:r>
            <a:endParaRPr lang="de-CH" sz="2400" b="1" dirty="0">
              <a:effectLst>
                <a:outerShdw blurRad="38100" dist="38100" dir="2700000" algn="tl">
                  <a:srgbClr val="DDDDDD"/>
                </a:outerShdw>
              </a:effectLst>
              <a:latin typeface="Calibri" pitchFamily="-106" charset="0"/>
            </a:endParaRPr>
          </a:p>
        </p:txBody>
      </p:sp>
      <p:sp>
        <p:nvSpPr>
          <p:cNvPr id="24579" name="Text Box 5"/>
          <p:cNvSpPr txBox="1">
            <a:spLocks noChangeArrowheads="1"/>
          </p:cNvSpPr>
          <p:nvPr/>
        </p:nvSpPr>
        <p:spPr bwMode="auto">
          <a:xfrm>
            <a:off x="428625" y="1271588"/>
            <a:ext cx="8570913" cy="103056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842" tIns="9921" rIns="19842" bIns="9921">
            <a:prstTxWarp prst="textNoShape">
              <a:avLst/>
            </a:prstTxWarp>
            <a:spAutoFit/>
          </a:bodyPr>
          <a:lstStyle/>
          <a:p>
            <a:pPr marL="342900" indent="-336550" defTabSz="938213">
              <a:lnSpc>
                <a:spcPct val="110000"/>
              </a:lnSpc>
              <a:buClr>
                <a:schemeClr val="accent2"/>
              </a:buClr>
              <a:buSzPct val="120000"/>
              <a:buFont typeface="Wingdings" pitchFamily="-111" charset="2"/>
              <a:buChar char="§"/>
            </a:pPr>
            <a:r>
              <a:rPr lang="en-US" sz="2000" b="1" dirty="0" smtClean="0">
                <a:latin typeface="Calibri" pitchFamily="-111" charset="0"/>
              </a:rPr>
              <a:t>So far only two groups reported results</a:t>
            </a:r>
          </a:p>
          <a:p>
            <a:pPr marL="342900" indent="-336550" defTabSz="938213">
              <a:lnSpc>
                <a:spcPct val="110000"/>
              </a:lnSpc>
              <a:buClr>
                <a:schemeClr val="accent2"/>
              </a:buClr>
              <a:buSzPct val="120000"/>
              <a:buFont typeface="Wingdings" pitchFamily="-111" charset="2"/>
              <a:buChar char="§"/>
            </a:pPr>
            <a:r>
              <a:rPr lang="en-US" sz="2000" b="1" dirty="0" smtClean="0">
                <a:latin typeface="Calibri" pitchFamily="-111" charset="0"/>
              </a:rPr>
              <a:t>without quantification: the </a:t>
            </a:r>
            <a:r>
              <a:rPr lang="en-US" sz="2000" b="1" dirty="0" smtClean="0">
                <a:latin typeface="Calibri" pitchFamily="-111" charset="0"/>
              </a:rPr>
              <a:t>waveforms are quite different</a:t>
            </a:r>
            <a:endParaRPr lang="en-US" sz="2000" b="1" dirty="0" smtClean="0">
              <a:latin typeface="Calibri" pitchFamily="-111" charset="0"/>
            </a:endParaRPr>
          </a:p>
          <a:p>
            <a:pPr marL="342900" indent="-336550" defTabSz="938213">
              <a:lnSpc>
                <a:spcPct val="110000"/>
              </a:lnSpc>
              <a:buClr>
                <a:schemeClr val="accent2"/>
              </a:buClr>
              <a:buSzPct val="120000"/>
              <a:buFont typeface="Wingdings" pitchFamily="-111" charset="2"/>
              <a:buChar char="§"/>
            </a:pPr>
            <a:r>
              <a:rPr lang="en-US" sz="2000" b="1" dirty="0" smtClean="0">
                <a:latin typeface="Calibri" pitchFamily="-111" charset="0"/>
              </a:rPr>
              <a:t>Strike-slip case</a:t>
            </a:r>
            <a:endParaRPr lang="en-US" sz="2000" b="1" dirty="0">
              <a:latin typeface="Calibri" pitchFamily="-111" charset="0"/>
            </a:endParaRPr>
          </a:p>
        </p:txBody>
      </p:sp>
      <p:pic>
        <p:nvPicPr>
          <p:cNvPr id="5" name="Picture 6" descr="SS_2Dgeom"/>
          <p:cNvPicPr>
            <a:picLocks noChangeAspect="1" noChangeArrowheads="1"/>
          </p:cNvPicPr>
          <p:nvPr/>
        </p:nvPicPr>
        <p:blipFill>
          <a:blip r:embed="rId2"/>
          <a:srcRect l="11966" r="15954"/>
          <a:stretch>
            <a:fillRect/>
          </a:stretch>
        </p:blipFill>
        <p:spPr bwMode="auto">
          <a:xfrm>
            <a:off x="0" y="2420937"/>
            <a:ext cx="3924300" cy="408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 descr="SSgeom_3Dext"/>
          <p:cNvPicPr>
            <a:picLocks noChangeAspect="1" noChangeArrowheads="1"/>
          </p:cNvPicPr>
          <p:nvPr/>
        </p:nvPicPr>
        <p:blipFill>
          <a:blip r:embed="rId3"/>
          <a:srcRect l="2408" t="2863" r="8026" b="3381"/>
          <a:stretch>
            <a:fillRect/>
          </a:stretch>
        </p:blipFill>
        <p:spPr bwMode="auto">
          <a:xfrm>
            <a:off x="4229100" y="2679699"/>
            <a:ext cx="4646614" cy="3646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6" name="Rectangle 4"/>
          <p:cNvSpPr>
            <a:spLocks noChangeArrowheads="1"/>
          </p:cNvSpPr>
          <p:nvPr/>
        </p:nvSpPr>
        <p:spPr bwMode="auto">
          <a:xfrm>
            <a:off x="342900" y="692150"/>
            <a:ext cx="83439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06" charset="0"/>
              </a:rPr>
              <a:t>Initial results from extended-fault forward model</a:t>
            </a:r>
            <a:endParaRPr lang="de-CH" sz="2400" b="1" dirty="0">
              <a:effectLst>
                <a:outerShdw blurRad="38100" dist="38100" dir="2700000" algn="tl">
                  <a:srgbClr val="DDDDDD"/>
                </a:outerShdw>
              </a:effectLst>
              <a:latin typeface="Calibri" pitchFamily="-106" charset="0"/>
            </a:endParaRPr>
          </a:p>
        </p:txBody>
      </p:sp>
      <p:sp>
        <p:nvSpPr>
          <p:cNvPr id="24579" name="Text Box 5"/>
          <p:cNvSpPr txBox="1">
            <a:spLocks noChangeArrowheads="1"/>
          </p:cNvSpPr>
          <p:nvPr/>
        </p:nvSpPr>
        <p:spPr bwMode="auto">
          <a:xfrm>
            <a:off x="428625" y="1271588"/>
            <a:ext cx="8570913" cy="35346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842" tIns="9921" rIns="19842" bIns="9921">
            <a:prstTxWarp prst="textNoShape">
              <a:avLst/>
            </a:prstTxWarp>
            <a:spAutoFit/>
          </a:bodyPr>
          <a:lstStyle/>
          <a:p>
            <a:pPr marL="342900" indent="-336550" defTabSz="938213">
              <a:lnSpc>
                <a:spcPct val="110000"/>
              </a:lnSpc>
              <a:buClr>
                <a:schemeClr val="accent2"/>
              </a:buClr>
              <a:buSzPct val="120000"/>
              <a:buFont typeface="Wingdings" pitchFamily="-111" charset="2"/>
              <a:buChar char="§"/>
            </a:pPr>
            <a:r>
              <a:rPr lang="en-US" sz="2000" b="1" dirty="0" smtClean="0">
                <a:latin typeface="Calibri" pitchFamily="-111" charset="0"/>
              </a:rPr>
              <a:t>Strike-slip case</a:t>
            </a:r>
          </a:p>
        </p:txBody>
      </p:sp>
      <p:pic>
        <p:nvPicPr>
          <p:cNvPr id="6" name="Picture 5" descr="siv_ssef0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2159000"/>
            <a:ext cx="4572000" cy="4622800"/>
          </a:xfrm>
          <a:prstGeom prst="rect">
            <a:avLst/>
          </a:prstGeom>
        </p:spPr>
      </p:pic>
      <p:pic>
        <p:nvPicPr>
          <p:cNvPr id="7" name="Picture 6" descr="siv_ssef0_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7916" y="2197100"/>
            <a:ext cx="4826084" cy="4660900"/>
          </a:xfrm>
          <a:prstGeom prst="rect">
            <a:avLst/>
          </a:prstGeom>
        </p:spPr>
      </p:pic>
      <p:pic>
        <p:nvPicPr>
          <p:cNvPr id="5" name="Picture 6" descr="SS_2Dgeom"/>
          <p:cNvPicPr>
            <a:picLocks noChangeAspect="1" noChangeArrowheads="1"/>
          </p:cNvPicPr>
          <p:nvPr/>
        </p:nvPicPr>
        <p:blipFill>
          <a:blip r:embed="rId4"/>
          <a:srcRect l="11966" r="15954"/>
          <a:stretch>
            <a:fillRect/>
          </a:stretch>
        </p:blipFill>
        <p:spPr bwMode="auto">
          <a:xfrm>
            <a:off x="7033448" y="1"/>
            <a:ext cx="2110551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Straight Arrow Connector 8"/>
          <p:cNvCxnSpPr/>
          <p:nvPr/>
        </p:nvCxnSpPr>
        <p:spPr bwMode="auto">
          <a:xfrm flipV="1">
            <a:off x="7531100" y="1701800"/>
            <a:ext cx="1295400" cy="7874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0" name="Straight Arrow Connector 9"/>
          <p:cNvCxnSpPr/>
          <p:nvPr/>
        </p:nvCxnSpPr>
        <p:spPr bwMode="auto">
          <a:xfrm flipV="1">
            <a:off x="2857500" y="1689100"/>
            <a:ext cx="4546600" cy="6731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iv_ssef0_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9197"/>
            <a:ext cx="4572000" cy="4422903"/>
          </a:xfrm>
          <a:prstGeom prst="rect">
            <a:avLst/>
          </a:prstGeom>
        </p:spPr>
      </p:pic>
      <p:sp>
        <p:nvSpPr>
          <p:cNvPr id="371716" name="Rectangle 4"/>
          <p:cNvSpPr>
            <a:spLocks noChangeArrowheads="1"/>
          </p:cNvSpPr>
          <p:nvPr/>
        </p:nvSpPr>
        <p:spPr bwMode="auto">
          <a:xfrm>
            <a:off x="342900" y="692150"/>
            <a:ext cx="83439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06" charset="0"/>
              </a:rPr>
              <a:t>Initial results from extended-fault forward model</a:t>
            </a:r>
            <a:endParaRPr lang="de-CH" sz="2400" b="1" dirty="0">
              <a:effectLst>
                <a:outerShdw blurRad="38100" dist="38100" dir="2700000" algn="tl">
                  <a:srgbClr val="DDDDDD"/>
                </a:outerShdw>
              </a:effectLst>
              <a:latin typeface="Calibri" pitchFamily="-106" charset="0"/>
            </a:endParaRPr>
          </a:p>
        </p:txBody>
      </p:sp>
      <p:sp>
        <p:nvSpPr>
          <p:cNvPr id="24579" name="Text Box 5"/>
          <p:cNvSpPr txBox="1">
            <a:spLocks noChangeArrowheads="1"/>
          </p:cNvSpPr>
          <p:nvPr/>
        </p:nvSpPr>
        <p:spPr bwMode="auto">
          <a:xfrm>
            <a:off x="428625" y="1271588"/>
            <a:ext cx="8570913" cy="103056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842" tIns="9921" rIns="19842" bIns="9921">
            <a:prstTxWarp prst="textNoShape">
              <a:avLst/>
            </a:prstTxWarp>
            <a:spAutoFit/>
          </a:bodyPr>
          <a:lstStyle/>
          <a:p>
            <a:pPr marL="800100" lvl="1" indent="-336550" defTabSz="938213">
              <a:lnSpc>
                <a:spcPct val="110000"/>
              </a:lnSpc>
              <a:buClr>
                <a:schemeClr val="accent2"/>
              </a:buClr>
              <a:buSzPct val="120000"/>
              <a:buFont typeface="Wingdings" pitchFamily="-111" charset="2"/>
              <a:buChar char="§"/>
            </a:pPr>
            <a:r>
              <a:rPr lang="en-US" sz="2000" b="1" dirty="0" smtClean="0">
                <a:latin typeface="Calibri" pitchFamily="-111" charset="0"/>
              </a:rPr>
              <a:t>amplitude mismatch</a:t>
            </a:r>
          </a:p>
          <a:p>
            <a:pPr marL="800100" lvl="1" indent="-336550" defTabSz="938213">
              <a:lnSpc>
                <a:spcPct val="110000"/>
              </a:lnSpc>
              <a:buClr>
                <a:schemeClr val="accent2"/>
              </a:buClr>
              <a:buSzPct val="120000"/>
              <a:buFont typeface="Wingdings" pitchFamily="-111" charset="2"/>
              <a:buChar char="§"/>
            </a:pPr>
            <a:r>
              <a:rPr lang="en-US" sz="2000" b="1" dirty="0" smtClean="0">
                <a:latin typeface="Calibri" pitchFamily="-111" charset="0"/>
              </a:rPr>
              <a:t>frequency content </a:t>
            </a:r>
            <a:r>
              <a:rPr lang="en-US" sz="2000" b="1" dirty="0" smtClean="0">
                <a:latin typeface="Calibri" pitchFamily="-111" charset="0"/>
              </a:rPr>
              <a:t>not identical</a:t>
            </a:r>
            <a:endParaRPr lang="en-US" sz="2000" b="1" dirty="0" smtClean="0">
              <a:latin typeface="Calibri" pitchFamily="-111" charset="0"/>
            </a:endParaRPr>
          </a:p>
          <a:p>
            <a:pPr marL="800100" lvl="1" indent="-336550" defTabSz="938213">
              <a:lnSpc>
                <a:spcPct val="110000"/>
              </a:lnSpc>
              <a:buClr>
                <a:schemeClr val="accent2"/>
              </a:buClr>
              <a:buSzPct val="120000"/>
              <a:buFont typeface="Wingdings" pitchFamily="-111" charset="2"/>
              <a:buChar char="§"/>
            </a:pPr>
            <a:r>
              <a:rPr lang="en-US" sz="2000" b="1" dirty="0" smtClean="0">
                <a:latin typeface="Calibri" pitchFamily="-111" charset="0"/>
              </a:rPr>
              <a:t>overall waveform character quite different</a:t>
            </a:r>
            <a:endParaRPr lang="en-US" sz="2000" b="1" dirty="0" smtClean="0">
              <a:latin typeface="Calibri" pitchFamily="-111" charset="0"/>
            </a:endParaRPr>
          </a:p>
        </p:txBody>
      </p:sp>
      <p:pic>
        <p:nvPicPr>
          <p:cNvPr id="5" name="Picture 6" descr="SS_2Dgeom"/>
          <p:cNvPicPr>
            <a:picLocks noChangeAspect="1" noChangeArrowheads="1"/>
          </p:cNvPicPr>
          <p:nvPr/>
        </p:nvPicPr>
        <p:blipFill>
          <a:blip r:embed="rId3"/>
          <a:srcRect l="11966" r="15954"/>
          <a:stretch>
            <a:fillRect/>
          </a:stretch>
        </p:blipFill>
        <p:spPr bwMode="auto">
          <a:xfrm>
            <a:off x="7033448" y="1"/>
            <a:ext cx="2110551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Straight Arrow Connector 8"/>
          <p:cNvCxnSpPr/>
          <p:nvPr/>
        </p:nvCxnSpPr>
        <p:spPr bwMode="auto">
          <a:xfrm rot="5400000" flipH="1" flipV="1">
            <a:off x="6972300" y="1244600"/>
            <a:ext cx="1257300" cy="12573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0" name="Straight Arrow Connector 9"/>
          <p:cNvCxnSpPr/>
          <p:nvPr/>
        </p:nvCxnSpPr>
        <p:spPr bwMode="auto">
          <a:xfrm flipV="1">
            <a:off x="2921000" y="546100"/>
            <a:ext cx="5207000" cy="19304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1" name="Picture 10" descr="siv_ssef0_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2362200"/>
            <a:ext cx="4584699" cy="431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6" name="Rectangle 4"/>
          <p:cNvSpPr>
            <a:spLocks noChangeArrowheads="1"/>
          </p:cNvSpPr>
          <p:nvPr/>
        </p:nvSpPr>
        <p:spPr bwMode="auto">
          <a:xfrm>
            <a:off x="342900" y="692150"/>
            <a:ext cx="83439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06" charset="0"/>
              </a:rPr>
              <a:t>Initial results from extended-fault forward model</a:t>
            </a:r>
            <a:endParaRPr lang="de-CH" sz="2400" b="1" dirty="0">
              <a:effectLst>
                <a:outerShdw blurRad="38100" dist="38100" dir="2700000" algn="tl">
                  <a:srgbClr val="DDDDDD"/>
                </a:outerShdw>
              </a:effectLst>
              <a:latin typeface="Calibri" pitchFamily="-106" charset="0"/>
            </a:endParaRPr>
          </a:p>
        </p:txBody>
      </p:sp>
      <p:sp>
        <p:nvSpPr>
          <p:cNvPr id="24579" name="Text Box 5"/>
          <p:cNvSpPr txBox="1">
            <a:spLocks noChangeArrowheads="1"/>
          </p:cNvSpPr>
          <p:nvPr/>
        </p:nvSpPr>
        <p:spPr bwMode="auto">
          <a:xfrm>
            <a:off x="428625" y="1271588"/>
            <a:ext cx="8570913" cy="103056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842" tIns="9921" rIns="19842" bIns="9921">
            <a:prstTxWarp prst="textNoShape">
              <a:avLst/>
            </a:prstTxWarp>
            <a:spAutoFit/>
          </a:bodyPr>
          <a:lstStyle/>
          <a:p>
            <a:pPr marL="342900" indent="-336550" defTabSz="938213">
              <a:lnSpc>
                <a:spcPct val="110000"/>
              </a:lnSpc>
              <a:buClr>
                <a:schemeClr val="accent2"/>
              </a:buClr>
              <a:buSzPct val="120000"/>
              <a:buFont typeface="Wingdings" pitchFamily="-111" charset="2"/>
              <a:buChar char="§"/>
            </a:pPr>
            <a:r>
              <a:rPr lang="en-US" sz="2000" b="1" dirty="0" smtClean="0">
                <a:latin typeface="Calibri" pitchFamily="-111" charset="0"/>
              </a:rPr>
              <a:t>So far only two groups reported results</a:t>
            </a:r>
          </a:p>
          <a:p>
            <a:pPr marL="342900" indent="-336550" defTabSz="938213">
              <a:lnSpc>
                <a:spcPct val="110000"/>
              </a:lnSpc>
              <a:buClr>
                <a:schemeClr val="accent2"/>
              </a:buClr>
              <a:buSzPct val="120000"/>
              <a:buFont typeface="Wingdings" pitchFamily="-111" charset="2"/>
              <a:buChar char="§"/>
            </a:pPr>
            <a:r>
              <a:rPr lang="en-US" sz="2000" b="1" dirty="0" smtClean="0">
                <a:latin typeface="Calibri" pitchFamily="-111" charset="0"/>
              </a:rPr>
              <a:t>without quantification: the </a:t>
            </a:r>
            <a:r>
              <a:rPr lang="en-US" sz="2000" b="1" dirty="0" smtClean="0">
                <a:latin typeface="Calibri" pitchFamily="-111" charset="0"/>
              </a:rPr>
              <a:t>waveforms are quite different</a:t>
            </a:r>
            <a:endParaRPr lang="en-US" sz="2000" b="1" dirty="0" smtClean="0">
              <a:latin typeface="Calibri" pitchFamily="-111" charset="0"/>
            </a:endParaRPr>
          </a:p>
          <a:p>
            <a:pPr marL="342900" indent="-336550" defTabSz="938213">
              <a:lnSpc>
                <a:spcPct val="110000"/>
              </a:lnSpc>
              <a:buClr>
                <a:schemeClr val="accent2"/>
              </a:buClr>
              <a:buSzPct val="120000"/>
              <a:buFont typeface="Wingdings" pitchFamily="-111" charset="2"/>
              <a:buChar char="§"/>
            </a:pPr>
            <a:r>
              <a:rPr lang="en-US" sz="2000" b="1" dirty="0" smtClean="0">
                <a:latin typeface="Calibri" pitchFamily="-111" charset="0"/>
              </a:rPr>
              <a:t>dip-slip case</a:t>
            </a:r>
            <a:endParaRPr lang="en-US" sz="2000" b="1" dirty="0">
              <a:latin typeface="Calibri" pitchFamily="-111" charset="0"/>
            </a:endParaRPr>
          </a:p>
        </p:txBody>
      </p:sp>
      <p:pic>
        <p:nvPicPr>
          <p:cNvPr id="45058" name="Picture 2" descr="DSgeom_2Dext"/>
          <p:cNvPicPr>
            <a:picLocks noChangeAspect="1" noChangeArrowheads="1"/>
          </p:cNvPicPr>
          <p:nvPr/>
        </p:nvPicPr>
        <p:blipFill>
          <a:blip r:embed="rId2"/>
          <a:srcRect l="13965" r="14285" b="2570"/>
          <a:stretch>
            <a:fillRect/>
          </a:stretch>
        </p:blipFill>
        <p:spPr bwMode="auto">
          <a:xfrm>
            <a:off x="586964" y="2628900"/>
            <a:ext cx="3531011" cy="359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3" descr="DSgeom_3Dext"/>
          <p:cNvPicPr>
            <a:picLocks noChangeAspect="1" noChangeArrowheads="1"/>
          </p:cNvPicPr>
          <p:nvPr/>
        </p:nvPicPr>
        <p:blipFill>
          <a:blip r:embed="rId3"/>
          <a:srcRect t="5602" r="6929" b="5603"/>
          <a:stretch>
            <a:fillRect/>
          </a:stretch>
        </p:blipFill>
        <p:spPr bwMode="auto">
          <a:xfrm>
            <a:off x="4211002" y="2705100"/>
            <a:ext cx="4932998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DSgeom_2Dext"/>
          <p:cNvPicPr>
            <a:picLocks noChangeAspect="1" noChangeArrowheads="1"/>
          </p:cNvPicPr>
          <p:nvPr/>
        </p:nvPicPr>
        <p:blipFill>
          <a:blip r:embed="rId2"/>
          <a:srcRect l="13965" r="14285" b="2570"/>
          <a:stretch>
            <a:fillRect/>
          </a:stretch>
        </p:blipFill>
        <p:spPr bwMode="auto">
          <a:xfrm>
            <a:off x="6698494" y="0"/>
            <a:ext cx="2445506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1716" name="Rectangle 4"/>
          <p:cNvSpPr>
            <a:spLocks noChangeArrowheads="1"/>
          </p:cNvSpPr>
          <p:nvPr/>
        </p:nvSpPr>
        <p:spPr bwMode="auto">
          <a:xfrm>
            <a:off x="342900" y="692150"/>
            <a:ext cx="83439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06" charset="0"/>
              </a:rPr>
              <a:t>Initial results from extended-fault forward model</a:t>
            </a:r>
            <a:endParaRPr lang="de-CH" sz="2400" b="1" dirty="0">
              <a:effectLst>
                <a:outerShdw blurRad="38100" dist="38100" dir="2700000" algn="tl">
                  <a:srgbClr val="DDDDDD"/>
                </a:outerShdw>
              </a:effectLst>
              <a:latin typeface="Calibri" pitchFamily="-106" charset="0"/>
            </a:endParaRPr>
          </a:p>
        </p:txBody>
      </p:sp>
      <p:sp>
        <p:nvSpPr>
          <p:cNvPr id="24579" name="Text Box 5"/>
          <p:cNvSpPr txBox="1">
            <a:spLocks noChangeArrowheads="1"/>
          </p:cNvSpPr>
          <p:nvPr/>
        </p:nvSpPr>
        <p:spPr bwMode="auto">
          <a:xfrm>
            <a:off x="428625" y="1271588"/>
            <a:ext cx="8570913" cy="35346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842" tIns="9921" rIns="19842" bIns="9921">
            <a:prstTxWarp prst="textNoShape">
              <a:avLst/>
            </a:prstTxWarp>
            <a:spAutoFit/>
          </a:bodyPr>
          <a:lstStyle/>
          <a:p>
            <a:pPr marL="342900" indent="-336550" defTabSz="938213">
              <a:lnSpc>
                <a:spcPct val="110000"/>
              </a:lnSpc>
              <a:buClr>
                <a:schemeClr val="accent2"/>
              </a:buClr>
              <a:buSzPct val="120000"/>
              <a:buFont typeface="Wingdings" pitchFamily="-111" charset="2"/>
              <a:buChar char="§"/>
            </a:pPr>
            <a:r>
              <a:rPr lang="en-US" sz="2000" b="1" dirty="0" smtClean="0">
                <a:latin typeface="Calibri" pitchFamily="-111" charset="0"/>
              </a:rPr>
              <a:t>dip-slip case, foot-</a:t>
            </a:r>
            <a:r>
              <a:rPr lang="en-US" sz="2000" b="1" dirty="0" smtClean="0">
                <a:latin typeface="Calibri" pitchFamily="-111" charset="0"/>
              </a:rPr>
              <a:t>wall</a:t>
            </a:r>
            <a:endParaRPr lang="en-US" sz="2000" b="1" dirty="0" smtClean="0">
              <a:latin typeface="Calibri" pitchFamily="-111" charset="0"/>
            </a:endParaRPr>
          </a:p>
        </p:txBody>
      </p:sp>
      <p:pic>
        <p:nvPicPr>
          <p:cNvPr id="6" name="Picture 5" descr="siv_dsef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49500"/>
            <a:ext cx="4813300" cy="4330700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 bwMode="auto">
          <a:xfrm rot="5400000" flipH="1" flipV="1">
            <a:off x="7054850" y="1212850"/>
            <a:ext cx="1473200" cy="13081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8" name="Straight Arrow Connector 7"/>
          <p:cNvCxnSpPr/>
          <p:nvPr/>
        </p:nvCxnSpPr>
        <p:spPr bwMode="auto">
          <a:xfrm flipV="1">
            <a:off x="2387600" y="1155700"/>
            <a:ext cx="5054600" cy="14478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0" name="Picture 9" descr="siv_dsef0_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1500" y="2425700"/>
            <a:ext cx="4572000" cy="4165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DSgeom_2Dext"/>
          <p:cNvPicPr>
            <a:picLocks noChangeAspect="1" noChangeArrowheads="1"/>
          </p:cNvPicPr>
          <p:nvPr/>
        </p:nvPicPr>
        <p:blipFill>
          <a:blip r:embed="rId2"/>
          <a:srcRect l="13965" r="14285" b="2570"/>
          <a:stretch>
            <a:fillRect/>
          </a:stretch>
        </p:blipFill>
        <p:spPr bwMode="auto">
          <a:xfrm>
            <a:off x="6698494" y="0"/>
            <a:ext cx="2445506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1716" name="Rectangle 4"/>
          <p:cNvSpPr>
            <a:spLocks noChangeArrowheads="1"/>
          </p:cNvSpPr>
          <p:nvPr/>
        </p:nvSpPr>
        <p:spPr bwMode="auto">
          <a:xfrm>
            <a:off x="342900" y="692150"/>
            <a:ext cx="83439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06" charset="0"/>
              </a:rPr>
              <a:t>Initial results from extended-fault forward model</a:t>
            </a:r>
            <a:endParaRPr lang="de-CH" sz="2400" b="1" dirty="0">
              <a:effectLst>
                <a:outerShdw blurRad="38100" dist="38100" dir="2700000" algn="tl">
                  <a:srgbClr val="DDDDDD"/>
                </a:outerShdw>
              </a:effectLst>
              <a:latin typeface="Calibri" pitchFamily="-106" charset="0"/>
            </a:endParaRPr>
          </a:p>
        </p:txBody>
      </p:sp>
      <p:sp>
        <p:nvSpPr>
          <p:cNvPr id="24579" name="Text Box 5"/>
          <p:cNvSpPr txBox="1">
            <a:spLocks noChangeArrowheads="1"/>
          </p:cNvSpPr>
          <p:nvPr/>
        </p:nvSpPr>
        <p:spPr bwMode="auto">
          <a:xfrm>
            <a:off x="428625" y="1271588"/>
            <a:ext cx="8570913" cy="35346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842" tIns="9921" rIns="19842" bIns="9921">
            <a:prstTxWarp prst="textNoShape">
              <a:avLst/>
            </a:prstTxWarp>
            <a:spAutoFit/>
          </a:bodyPr>
          <a:lstStyle/>
          <a:p>
            <a:pPr marL="342900" indent="-336550" defTabSz="938213">
              <a:lnSpc>
                <a:spcPct val="110000"/>
              </a:lnSpc>
              <a:buClr>
                <a:schemeClr val="accent2"/>
              </a:buClr>
              <a:buSzPct val="120000"/>
              <a:buFont typeface="Wingdings" pitchFamily="-111" charset="2"/>
              <a:buChar char="§"/>
            </a:pPr>
            <a:r>
              <a:rPr lang="en-US" sz="2000" b="1" dirty="0" smtClean="0">
                <a:latin typeface="Calibri" pitchFamily="-111" charset="0"/>
              </a:rPr>
              <a:t>dip-slip case, foot-wall</a:t>
            </a:r>
          </a:p>
        </p:txBody>
      </p:sp>
      <p:cxnSp>
        <p:nvCxnSpPr>
          <p:cNvPr id="7" name="Straight Arrow Connector 6"/>
          <p:cNvCxnSpPr/>
          <p:nvPr/>
        </p:nvCxnSpPr>
        <p:spPr bwMode="auto">
          <a:xfrm rot="5400000" flipH="1" flipV="1">
            <a:off x="6699250" y="1301750"/>
            <a:ext cx="1739900" cy="8636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8" name="Straight Arrow Connector 7"/>
          <p:cNvCxnSpPr/>
          <p:nvPr/>
        </p:nvCxnSpPr>
        <p:spPr bwMode="auto">
          <a:xfrm flipV="1">
            <a:off x="2387600" y="355600"/>
            <a:ext cx="5524500" cy="22479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1" name="Picture 10" descr="siv_dsef0_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552700"/>
            <a:ext cx="4572000" cy="4089400"/>
          </a:xfrm>
          <a:prstGeom prst="rect">
            <a:avLst/>
          </a:prstGeom>
        </p:spPr>
      </p:pic>
      <p:pic>
        <p:nvPicPr>
          <p:cNvPr id="13" name="Picture 12" descr="siv_dsef0_1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40000"/>
            <a:ext cx="4800600" cy="412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DSgeom_2Dext"/>
          <p:cNvPicPr>
            <a:picLocks noChangeAspect="1" noChangeArrowheads="1"/>
          </p:cNvPicPr>
          <p:nvPr/>
        </p:nvPicPr>
        <p:blipFill>
          <a:blip r:embed="rId2"/>
          <a:srcRect l="13965" r="14285" b="2570"/>
          <a:stretch>
            <a:fillRect/>
          </a:stretch>
        </p:blipFill>
        <p:spPr bwMode="auto">
          <a:xfrm>
            <a:off x="6698494" y="0"/>
            <a:ext cx="2445506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1716" name="Rectangle 4"/>
          <p:cNvSpPr>
            <a:spLocks noChangeArrowheads="1"/>
          </p:cNvSpPr>
          <p:nvPr/>
        </p:nvSpPr>
        <p:spPr bwMode="auto">
          <a:xfrm>
            <a:off x="342900" y="692150"/>
            <a:ext cx="83439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06" charset="0"/>
              </a:rPr>
              <a:t>Initial results from extended-fault forward model</a:t>
            </a:r>
            <a:endParaRPr lang="de-CH" sz="2400" b="1" dirty="0">
              <a:effectLst>
                <a:outerShdw blurRad="38100" dist="38100" dir="2700000" algn="tl">
                  <a:srgbClr val="DDDDDD"/>
                </a:outerShdw>
              </a:effectLst>
              <a:latin typeface="Calibri" pitchFamily="-106" charset="0"/>
            </a:endParaRPr>
          </a:p>
        </p:txBody>
      </p:sp>
      <p:sp>
        <p:nvSpPr>
          <p:cNvPr id="24579" name="Text Box 5"/>
          <p:cNvSpPr txBox="1">
            <a:spLocks noChangeArrowheads="1"/>
          </p:cNvSpPr>
          <p:nvPr/>
        </p:nvSpPr>
        <p:spPr bwMode="auto">
          <a:xfrm>
            <a:off x="428625" y="1271588"/>
            <a:ext cx="8570913" cy="103056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842" tIns="9921" rIns="19842" bIns="9921">
            <a:prstTxWarp prst="textNoShape">
              <a:avLst/>
            </a:prstTxWarp>
            <a:spAutoFit/>
          </a:bodyPr>
          <a:lstStyle/>
          <a:p>
            <a:pPr marL="342900" indent="-336550" defTabSz="938213">
              <a:lnSpc>
                <a:spcPct val="110000"/>
              </a:lnSpc>
              <a:buClr>
                <a:schemeClr val="accent2"/>
              </a:buClr>
              <a:buSzPct val="120000"/>
              <a:buFont typeface="Wingdings" pitchFamily="-111" charset="2"/>
              <a:buChar char="§"/>
            </a:pPr>
            <a:r>
              <a:rPr lang="en-US" sz="2000" b="1" dirty="0" smtClean="0">
                <a:latin typeface="Calibri" pitchFamily="-111" charset="0"/>
              </a:rPr>
              <a:t>amplitude mismatch</a:t>
            </a:r>
          </a:p>
          <a:p>
            <a:pPr marL="342900" indent="-336550" defTabSz="938213">
              <a:lnSpc>
                <a:spcPct val="110000"/>
              </a:lnSpc>
              <a:buClr>
                <a:schemeClr val="accent2"/>
              </a:buClr>
              <a:buSzPct val="120000"/>
              <a:buFont typeface="Wingdings" pitchFamily="-111" charset="2"/>
              <a:buChar char="§"/>
            </a:pPr>
            <a:r>
              <a:rPr lang="en-US" sz="2000" b="1" dirty="0" smtClean="0">
                <a:latin typeface="Calibri" pitchFamily="-111" charset="0"/>
              </a:rPr>
              <a:t>frequency content more similar?</a:t>
            </a:r>
          </a:p>
          <a:p>
            <a:pPr marL="342900" indent="-336550" defTabSz="938213">
              <a:lnSpc>
                <a:spcPct val="110000"/>
              </a:lnSpc>
              <a:buClr>
                <a:schemeClr val="accent2"/>
              </a:buClr>
              <a:buSzPct val="120000"/>
              <a:buFont typeface="Wingdings" pitchFamily="-111" charset="2"/>
              <a:buChar char="§"/>
            </a:pPr>
            <a:r>
              <a:rPr lang="en-US" sz="2000" b="1" dirty="0" smtClean="0">
                <a:latin typeface="Calibri" pitchFamily="-111" charset="0"/>
              </a:rPr>
              <a:t>waveform </a:t>
            </a:r>
            <a:r>
              <a:rPr lang="en-US" sz="2000" b="1" dirty="0" smtClean="0">
                <a:latin typeface="Calibri" pitchFamily="-111" charset="0"/>
              </a:rPr>
              <a:t>character more similar?</a:t>
            </a:r>
            <a:endParaRPr lang="en-US" sz="2000" b="1" dirty="0" smtClean="0">
              <a:latin typeface="Calibri" pitchFamily="-111" charset="0"/>
            </a:endParaRPr>
          </a:p>
        </p:txBody>
      </p:sp>
      <p:cxnSp>
        <p:nvCxnSpPr>
          <p:cNvPr id="7" name="Straight Arrow Connector 6"/>
          <p:cNvCxnSpPr/>
          <p:nvPr/>
        </p:nvCxnSpPr>
        <p:spPr bwMode="auto">
          <a:xfrm rot="5400000" flipH="1" flipV="1">
            <a:off x="6457950" y="1936750"/>
            <a:ext cx="1739900" cy="8636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8" name="Straight Arrow Connector 7"/>
          <p:cNvCxnSpPr/>
          <p:nvPr/>
        </p:nvCxnSpPr>
        <p:spPr bwMode="auto">
          <a:xfrm flipV="1">
            <a:off x="2362200" y="1333500"/>
            <a:ext cx="5092700" cy="14097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0" name="Picture 9" descr="siv_dsef0_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" y="2705100"/>
            <a:ext cx="4572000" cy="3835400"/>
          </a:xfrm>
          <a:prstGeom prst="rect">
            <a:avLst/>
          </a:prstGeom>
        </p:spPr>
      </p:pic>
      <p:pic>
        <p:nvPicPr>
          <p:cNvPr id="14" name="Picture 13" descr="siv_dsef0_1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4934" y="2705100"/>
            <a:ext cx="4809066" cy="3746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 bwMode="auto">
        <a:noFill/>
        <a:ln w="12700">
          <a:noFill/>
          <a:miter lim="800000"/>
          <a:headEnd/>
          <a:tailEnd/>
        </a:ln>
      </a:spPr>
      <a:bodyPr lIns="19842" tIns="9921" rIns="19842" bIns="9921">
        <a:prstTxWarp prst="textNoShape">
          <a:avLst/>
        </a:prstTxWarp>
        <a:spAutoFit/>
      </a:bodyPr>
      <a:lstStyle>
        <a:defPPr marL="342900" indent="-336550" defTabSz="938213">
          <a:lnSpc>
            <a:spcPct val="150000"/>
          </a:lnSpc>
          <a:buClr>
            <a:schemeClr val="accent2"/>
          </a:buClr>
          <a:buSzPct val="120000"/>
          <a:buFont typeface="Wingdings" pitchFamily="-112" charset="2"/>
          <a:buChar char="§"/>
          <a:defRPr sz="2000" b="1" dirty="0">
            <a:latin typeface="Calibri" pitchFamily="-112" charset="0"/>
          </a:defRPr>
        </a:defPPr>
      </a:lstStyle>
    </a:tx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9862</TotalTime>
  <Words>360</Words>
  <Application>Microsoft Macintosh PowerPoint</Application>
  <PresentationFormat>On-screen Show (4:3)</PresentationFormat>
  <Paragraphs>47</Paragraphs>
  <Slides>16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1_Default Design</vt:lpstr>
      <vt:lpstr>Slide 1</vt:lpstr>
      <vt:lpstr>The new, re-created website</vt:lpstr>
      <vt:lpstr>The new, re-created website</vt:lpstr>
      <vt:lpstr>The new, re-created website</vt:lpstr>
      <vt:lpstr>An initial inverse exercise, inv1</vt:lpstr>
      <vt:lpstr>An initial inverse exercise, inv1</vt:lpstr>
      <vt:lpstr>An initial inverse exercise, inv1</vt:lpstr>
      <vt:lpstr>An initial inverse exercise, inv1</vt:lpstr>
      <vt:lpstr>An initial inverse exercise, inv1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>ETHZ, Institute of Geophysics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Earthquake Source Imaging</dc:title>
  <dc:creator>Martin Mai</dc:creator>
  <cp:lastModifiedBy>KL100286</cp:lastModifiedBy>
  <cp:revision>304</cp:revision>
  <dcterms:created xsi:type="dcterms:W3CDTF">2010-09-09T23:48:29Z</dcterms:created>
  <dcterms:modified xsi:type="dcterms:W3CDTF">2010-09-10T01:24:24Z</dcterms:modified>
</cp:coreProperties>
</file>